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6858000" cy="12192000"/>
  <p:notesSz cx="6797675" cy="99266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4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90" d="100"/>
          <a:sy n="90" d="100"/>
        </p:scale>
        <p:origin x="1196" y="44"/>
      </p:cViewPr>
      <p:guideLst>
        <p:guide orient="horz" pos="384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zh-TW" altLang="en-US" smtClean="0"/>
              <a:t>教學研發組</a:t>
            </a:r>
            <a:r>
              <a:rPr lang="en-US" altLang="zh-TW" smtClean="0"/>
              <a:t>1070726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435340-4455-4370-BB8C-93785CCF75DB}" type="datetimeFigureOut">
              <a:rPr lang="zh-TW" altLang="en-US" smtClean="0"/>
              <a:t>2018/9/9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BF2BE5-7EF2-4AF5-85F0-9673E8B161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89449603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zh-TW" altLang="en-US" smtClean="0"/>
              <a:t>教學研發組</a:t>
            </a:r>
            <a:r>
              <a:rPr lang="en-US" altLang="zh-TW" smtClean="0"/>
              <a:t>1070726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E9D33C-24C5-4C83-A487-3C1A1EA46F26}" type="datetimeFigureOut">
              <a:rPr lang="zh-TW" altLang="en-US" smtClean="0"/>
              <a:t>2018/9/9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351088" y="744538"/>
            <a:ext cx="20955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6897BA-76A9-4339-92FF-316E3D11588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118139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頁首版面配置區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zh-TW" altLang="en-US" smtClean="0"/>
              <a:t>教學研發組</a:t>
            </a:r>
            <a:r>
              <a:rPr lang="en-US" altLang="zh-TW" smtClean="0"/>
              <a:t>1070726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600599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94FD5-3223-4779-AF69-159FC6A3C276}" type="datetime1">
              <a:rPr lang="zh-TW" altLang="en-US" smtClean="0"/>
              <a:t>2018/9/9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B8A04-0945-4B59-8138-1FA93642A2C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29352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0B0BC-3EA1-40F1-A654-79FCB1B38DAC}" type="datetime1">
              <a:rPr lang="zh-TW" altLang="en-US" smtClean="0"/>
              <a:t>2018/9/9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B8A04-0945-4B59-8138-1FA93642A2C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31983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0FDD2-A7F9-420E-B7A8-E3FEFD2C3893}" type="datetime1">
              <a:rPr lang="zh-TW" altLang="en-US" smtClean="0"/>
              <a:t>2018/9/9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B8A04-0945-4B59-8138-1FA93642A2C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09122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EFC74-819A-4728-ACCC-50B24D6113AA}" type="datetime1">
              <a:rPr lang="zh-TW" altLang="en-US" smtClean="0"/>
              <a:t>2018/9/9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B8A04-0945-4B59-8138-1FA93642A2C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20784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46095-F54A-4EA6-AEF6-918E97D78510}" type="datetime1">
              <a:rPr lang="zh-TW" altLang="en-US" smtClean="0"/>
              <a:t>2018/9/9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B8A04-0945-4B59-8138-1FA93642A2C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08844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9B0E2-9497-4708-A02D-7A396A853527}" type="datetime1">
              <a:rPr lang="zh-TW" altLang="en-US" smtClean="0"/>
              <a:t>2018/9/9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B8A04-0945-4B59-8138-1FA93642A2C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62797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777E-DB94-4A85-B501-6E29129783AC}" type="datetime1">
              <a:rPr lang="zh-TW" altLang="en-US" smtClean="0"/>
              <a:t>2018/9/9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B8A04-0945-4B59-8138-1FA93642A2C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47871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D8B42-B263-42CE-A37B-8EA4CF5A65B1}" type="datetime1">
              <a:rPr lang="zh-TW" altLang="en-US" smtClean="0"/>
              <a:t>2018/9/9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B8A04-0945-4B59-8138-1FA93642A2C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56851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963F7-D9A3-4EB5-B7C9-608BF203105B}" type="datetime1">
              <a:rPr lang="zh-TW" altLang="en-US" smtClean="0"/>
              <a:t>2018/9/9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B8A04-0945-4B59-8138-1FA93642A2C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56552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C5051-302F-4741-B52D-016B98EDF84A}" type="datetime1">
              <a:rPr lang="zh-TW" altLang="en-US" smtClean="0"/>
              <a:t>2018/9/9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B8A04-0945-4B59-8138-1FA93642A2C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37987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8D6DD-93CC-425A-9E10-995A406FA15B}" type="datetime1">
              <a:rPr lang="zh-TW" altLang="en-US" smtClean="0"/>
              <a:t>2018/9/9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B8A04-0945-4B59-8138-1FA93642A2C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94702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4D5F18-8D82-40BC-95A8-6CF65EC64F4E}" type="datetime1">
              <a:rPr lang="zh-TW" altLang="en-US" smtClean="0"/>
              <a:t>2018/9/9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3B8A04-0945-4B59-8138-1FA93642A2C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28522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/>
        </p:nvSpPr>
        <p:spPr>
          <a:xfrm>
            <a:off x="1937643" y="2734248"/>
            <a:ext cx="2910072" cy="5723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zh-TW" sz="1400" dirty="0"/>
              <a:t>教學團隊提交課程</a:t>
            </a:r>
            <a:r>
              <a:rPr lang="zh-TW" altLang="zh-TW" sz="1400" dirty="0" smtClean="0"/>
              <a:t>計畫</a:t>
            </a:r>
            <a:endParaRPr lang="en-US" altLang="zh-TW" sz="1400" dirty="0" smtClean="0"/>
          </a:p>
          <a:p>
            <a:pPr algn="ctr"/>
            <a:r>
              <a:rPr lang="zh-TW" altLang="zh-TW" sz="1400" dirty="0" smtClean="0"/>
              <a:t>送</a:t>
            </a:r>
            <a:r>
              <a:rPr lang="zh-TW" altLang="en-US" sz="1400" dirty="0" smtClean="0"/>
              <a:t>學校</a:t>
            </a:r>
            <a:r>
              <a:rPr lang="zh-TW" altLang="zh-TW" sz="1400" dirty="0" smtClean="0"/>
              <a:t>課程</a:t>
            </a:r>
            <a:r>
              <a:rPr lang="zh-TW" altLang="zh-TW" sz="1400" dirty="0"/>
              <a:t>發展委員會審議</a:t>
            </a:r>
            <a:endParaRPr lang="zh-TW" altLang="en-US" sz="1400" dirty="0"/>
          </a:p>
        </p:txBody>
      </p:sp>
      <p:sp>
        <p:nvSpPr>
          <p:cNvPr id="4" name="矩形 3"/>
          <p:cNvSpPr/>
          <p:nvPr/>
        </p:nvSpPr>
        <p:spPr>
          <a:xfrm>
            <a:off x="282549" y="1218020"/>
            <a:ext cx="6362799" cy="4582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Aft>
                <a:spcPts val="0"/>
              </a:spcAft>
            </a:pPr>
            <a:r>
              <a:rPr lang="zh-TW" altLang="zh-TW" sz="1400" b="1" kern="100" dirty="0" smtClean="0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臺北市國民小學跨領域或跨科目協同教學</a:t>
            </a:r>
            <a:r>
              <a:rPr lang="en-US" altLang="zh-TW" sz="1400" b="1" kern="100" dirty="0" smtClean="0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1400" b="1" kern="100" dirty="0" smtClean="0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另行採計節數及鐘點費</a:t>
            </a:r>
            <a:r>
              <a:rPr lang="en-US" altLang="zh-TW" sz="1400" b="1" kern="100" dirty="0" smtClean="0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zh-TW" sz="1400" b="1" kern="100" dirty="0" smtClean="0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申請流程</a:t>
            </a:r>
            <a:r>
              <a:rPr lang="en-US" altLang="zh-TW" sz="800" b="1" kern="100" dirty="0" smtClean="0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zh-TW" sz="1000" b="1" kern="100" dirty="0" smtClean="0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草案</a:t>
            </a:r>
            <a:r>
              <a:rPr lang="en-US" altLang="zh-TW" sz="1000" b="1" kern="100" dirty="0" smtClean="0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endParaRPr lang="zh-TW" altLang="zh-TW" sz="16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303816" y="1075610"/>
            <a:ext cx="723275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zh-TW" altLang="en-US" sz="1400" smtClean="0"/>
              <a:t>附件三</a:t>
            </a:r>
            <a:endParaRPr lang="zh-TW" altLang="en-US" sz="1400" dirty="0"/>
          </a:p>
        </p:txBody>
      </p:sp>
      <p:sp>
        <p:nvSpPr>
          <p:cNvPr id="6" name="六邊形 5"/>
          <p:cNvSpPr/>
          <p:nvPr/>
        </p:nvSpPr>
        <p:spPr>
          <a:xfrm>
            <a:off x="1524000" y="1835161"/>
            <a:ext cx="3657600" cy="536895"/>
          </a:xfrm>
          <a:prstGeom prst="hexag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zh-TW" sz="1400" dirty="0">
                <a:solidFill>
                  <a:schemeClr val="tx1"/>
                </a:solidFill>
              </a:rPr>
              <a:t>申請實施跨領域或跨科目協同</a:t>
            </a:r>
            <a:r>
              <a:rPr lang="zh-TW" altLang="zh-TW" sz="1400" dirty="0" smtClean="0">
                <a:solidFill>
                  <a:schemeClr val="tx1"/>
                </a:solidFill>
              </a:rPr>
              <a:t>教學</a:t>
            </a:r>
            <a:endParaRPr lang="en-US" altLang="zh-TW" sz="1300" dirty="0" smtClean="0">
              <a:solidFill>
                <a:schemeClr val="tx1"/>
              </a:solidFill>
            </a:endParaRPr>
          </a:p>
          <a:p>
            <a:pPr algn="ctr"/>
            <a:r>
              <a:rPr lang="en-US" altLang="zh-TW" sz="1300" dirty="0" smtClean="0">
                <a:solidFill>
                  <a:schemeClr val="tx1"/>
                </a:solidFill>
              </a:rPr>
              <a:t>(</a:t>
            </a:r>
            <a:r>
              <a:rPr lang="zh-TW" altLang="en-US" sz="1300" dirty="0" smtClean="0">
                <a:solidFill>
                  <a:schemeClr val="tx1"/>
                </a:solidFill>
              </a:rPr>
              <a:t>需申請採計授課節數及鐘點費者</a:t>
            </a:r>
            <a:r>
              <a:rPr lang="en-US" altLang="zh-TW" sz="1300" dirty="0" smtClean="0">
                <a:solidFill>
                  <a:schemeClr val="tx1"/>
                </a:solidFill>
              </a:rPr>
              <a:t>)</a:t>
            </a:r>
            <a:endParaRPr lang="zh-TW" altLang="en-US" sz="1300" dirty="0">
              <a:solidFill>
                <a:schemeClr val="tx1"/>
              </a:solidFill>
            </a:endParaRPr>
          </a:p>
        </p:txBody>
      </p:sp>
      <p:cxnSp>
        <p:nvCxnSpPr>
          <p:cNvPr id="9" name="直線單箭頭接點 8"/>
          <p:cNvCxnSpPr>
            <a:endCxn id="11" idx="0"/>
          </p:cNvCxnSpPr>
          <p:nvPr/>
        </p:nvCxnSpPr>
        <p:spPr>
          <a:xfrm>
            <a:off x="3380610" y="2372056"/>
            <a:ext cx="12069" cy="36219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8" name="菱形 27"/>
          <p:cNvSpPr/>
          <p:nvPr/>
        </p:nvSpPr>
        <p:spPr>
          <a:xfrm>
            <a:off x="1749734" y="3644663"/>
            <a:ext cx="3275922" cy="1033663"/>
          </a:xfrm>
          <a:prstGeom prst="diamond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1400" dirty="0" smtClean="0"/>
              <a:t>課發會審議是否有採計節</a:t>
            </a:r>
            <a:r>
              <a:rPr lang="zh-TW" altLang="en-US" sz="1400" dirty="0" smtClean="0"/>
              <a:t>數之</a:t>
            </a:r>
            <a:r>
              <a:rPr lang="zh-TW" altLang="en-US" sz="1400" dirty="0" smtClean="0"/>
              <a:t>必要</a:t>
            </a:r>
            <a:endParaRPr lang="zh-TW" altLang="en-US" sz="1400" dirty="0"/>
          </a:p>
        </p:txBody>
      </p:sp>
      <p:cxnSp>
        <p:nvCxnSpPr>
          <p:cNvPr id="33" name="肘形接點 32"/>
          <p:cNvCxnSpPr>
            <a:stCxn id="28" idx="1"/>
          </p:cNvCxnSpPr>
          <p:nvPr/>
        </p:nvCxnSpPr>
        <p:spPr>
          <a:xfrm rot="10800000">
            <a:off x="1205830" y="2103609"/>
            <a:ext cx="543904" cy="2057887"/>
          </a:xfrm>
          <a:prstGeom prst="bentConnector2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文字方塊 36"/>
          <p:cNvSpPr txBox="1"/>
          <p:nvPr/>
        </p:nvSpPr>
        <p:spPr>
          <a:xfrm>
            <a:off x="3320820" y="5702914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400" dirty="0">
                <a:solidFill>
                  <a:srgbClr val="FF0000"/>
                </a:solidFill>
              </a:rPr>
              <a:t>否</a:t>
            </a:r>
          </a:p>
        </p:txBody>
      </p:sp>
      <p:sp>
        <p:nvSpPr>
          <p:cNvPr id="42" name="菱形 41"/>
          <p:cNvSpPr/>
          <p:nvPr/>
        </p:nvSpPr>
        <p:spPr>
          <a:xfrm>
            <a:off x="2228125" y="5254058"/>
            <a:ext cx="2322801" cy="839719"/>
          </a:xfrm>
          <a:prstGeom prst="diamond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1400" dirty="0" smtClean="0"/>
              <a:t>是否需額外向本局申請鐘點費</a:t>
            </a:r>
            <a:endParaRPr lang="zh-TW" altLang="en-US" sz="1400" dirty="0"/>
          </a:p>
        </p:txBody>
      </p:sp>
      <p:sp>
        <p:nvSpPr>
          <p:cNvPr id="50" name="文字方塊 49"/>
          <p:cNvSpPr txBox="1"/>
          <p:nvPr/>
        </p:nvSpPr>
        <p:spPr>
          <a:xfrm>
            <a:off x="3431424" y="4812303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400" dirty="0" smtClean="0">
                <a:solidFill>
                  <a:srgbClr val="FF0000"/>
                </a:solidFill>
              </a:rPr>
              <a:t>是</a:t>
            </a:r>
            <a:endParaRPr lang="zh-TW" altLang="en-US" sz="1400" dirty="0">
              <a:solidFill>
                <a:srgbClr val="FF0000"/>
              </a:solidFill>
            </a:endParaRPr>
          </a:p>
        </p:txBody>
      </p:sp>
      <p:sp>
        <p:nvSpPr>
          <p:cNvPr id="95" name="矩形 94"/>
          <p:cNvSpPr/>
          <p:nvPr/>
        </p:nvSpPr>
        <p:spPr>
          <a:xfrm>
            <a:off x="2499826" y="6686200"/>
            <a:ext cx="1775558" cy="3238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zh-TW" sz="1400" dirty="0">
                <a:solidFill>
                  <a:schemeClr val="dk1"/>
                </a:solidFill>
              </a:rPr>
              <a:t>報局審核</a:t>
            </a:r>
            <a:r>
              <a:rPr lang="en-US" altLang="zh-TW" sz="1400" dirty="0">
                <a:solidFill>
                  <a:schemeClr val="dk1"/>
                </a:solidFill>
              </a:rPr>
              <a:t>(5</a:t>
            </a:r>
            <a:r>
              <a:rPr lang="zh-TW" altLang="zh-TW" sz="1400" dirty="0">
                <a:solidFill>
                  <a:schemeClr val="dk1"/>
                </a:solidFill>
              </a:rPr>
              <a:t>月</a:t>
            </a:r>
            <a:r>
              <a:rPr lang="en-US" altLang="zh-TW" sz="1400" dirty="0">
                <a:solidFill>
                  <a:schemeClr val="dk1"/>
                </a:solidFill>
              </a:rPr>
              <a:t>)</a:t>
            </a:r>
            <a:endParaRPr lang="zh-TW" altLang="en-US" sz="1400" dirty="0">
              <a:solidFill>
                <a:schemeClr val="dk1"/>
              </a:solidFill>
            </a:endParaRPr>
          </a:p>
        </p:txBody>
      </p:sp>
      <p:sp>
        <p:nvSpPr>
          <p:cNvPr id="108" name="矩形 107"/>
          <p:cNvSpPr/>
          <p:nvPr/>
        </p:nvSpPr>
        <p:spPr>
          <a:xfrm>
            <a:off x="2139834" y="7355248"/>
            <a:ext cx="631519" cy="55769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zh-TW" sz="1400" dirty="0">
                <a:solidFill>
                  <a:schemeClr val="dk1"/>
                </a:solidFill>
              </a:rPr>
              <a:t>全額補助</a:t>
            </a:r>
            <a:endParaRPr lang="zh-TW" altLang="en-US" sz="1400" dirty="0">
              <a:solidFill>
                <a:schemeClr val="dk1"/>
              </a:solidFill>
            </a:endParaRPr>
          </a:p>
        </p:txBody>
      </p:sp>
      <p:sp>
        <p:nvSpPr>
          <p:cNvPr id="109" name="矩形 108"/>
          <p:cNvSpPr/>
          <p:nvPr/>
        </p:nvSpPr>
        <p:spPr>
          <a:xfrm>
            <a:off x="3078195" y="7355246"/>
            <a:ext cx="628731" cy="55769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1400" dirty="0">
                <a:solidFill>
                  <a:schemeClr val="dk1"/>
                </a:solidFill>
              </a:rPr>
              <a:t>部分</a:t>
            </a:r>
            <a:r>
              <a:rPr lang="zh-TW" altLang="zh-TW" sz="1400" dirty="0">
                <a:solidFill>
                  <a:schemeClr val="dk1"/>
                </a:solidFill>
              </a:rPr>
              <a:t>補助</a:t>
            </a:r>
            <a:endParaRPr lang="zh-TW" altLang="en-US" sz="1400" dirty="0">
              <a:solidFill>
                <a:schemeClr val="dk1"/>
              </a:solidFill>
            </a:endParaRPr>
          </a:p>
        </p:txBody>
      </p:sp>
      <p:sp>
        <p:nvSpPr>
          <p:cNvPr id="110" name="矩形 109"/>
          <p:cNvSpPr/>
          <p:nvPr/>
        </p:nvSpPr>
        <p:spPr>
          <a:xfrm>
            <a:off x="3978454" y="7355248"/>
            <a:ext cx="619039" cy="55769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zh-TW" sz="1400" dirty="0" smtClean="0">
                <a:solidFill>
                  <a:schemeClr val="dk1"/>
                </a:solidFill>
              </a:rPr>
              <a:t>學校</a:t>
            </a:r>
            <a:r>
              <a:rPr lang="zh-TW" altLang="zh-TW" sz="1400" dirty="0">
                <a:solidFill>
                  <a:schemeClr val="dk1"/>
                </a:solidFill>
              </a:rPr>
              <a:t>自籌</a:t>
            </a:r>
            <a:endParaRPr lang="zh-TW" altLang="en-US" sz="1400" dirty="0">
              <a:solidFill>
                <a:schemeClr val="dk1"/>
              </a:solidFill>
            </a:endParaRPr>
          </a:p>
        </p:txBody>
      </p:sp>
      <p:sp>
        <p:nvSpPr>
          <p:cNvPr id="111" name="矩形 110"/>
          <p:cNvSpPr/>
          <p:nvPr/>
        </p:nvSpPr>
        <p:spPr>
          <a:xfrm>
            <a:off x="2499826" y="8282044"/>
            <a:ext cx="1775558" cy="3918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zh-TW" sz="1400" dirty="0" smtClean="0">
                <a:solidFill>
                  <a:schemeClr val="dk1"/>
                </a:solidFill>
              </a:rPr>
              <a:t>函</a:t>
            </a:r>
            <a:r>
              <a:rPr lang="zh-TW" altLang="en-US" sz="1400" dirty="0" smtClean="0">
                <a:solidFill>
                  <a:schemeClr val="dk1"/>
                </a:solidFill>
              </a:rPr>
              <a:t>復</a:t>
            </a:r>
            <a:r>
              <a:rPr lang="zh-TW" altLang="zh-TW" sz="1400" dirty="0" smtClean="0">
                <a:solidFill>
                  <a:schemeClr val="dk1"/>
                </a:solidFill>
              </a:rPr>
              <a:t>審核</a:t>
            </a:r>
            <a:r>
              <a:rPr lang="zh-TW" altLang="zh-TW" sz="1400" dirty="0">
                <a:solidFill>
                  <a:schemeClr val="dk1"/>
                </a:solidFill>
              </a:rPr>
              <a:t>結果</a:t>
            </a:r>
            <a:r>
              <a:rPr lang="en-US" altLang="zh-TW" sz="1400" dirty="0">
                <a:solidFill>
                  <a:schemeClr val="dk1"/>
                </a:solidFill>
              </a:rPr>
              <a:t>(6</a:t>
            </a:r>
            <a:r>
              <a:rPr lang="zh-TW" altLang="zh-TW" sz="1400" dirty="0">
                <a:solidFill>
                  <a:schemeClr val="dk1"/>
                </a:solidFill>
              </a:rPr>
              <a:t>月</a:t>
            </a:r>
            <a:r>
              <a:rPr lang="en-US" altLang="zh-TW" sz="1400" dirty="0">
                <a:solidFill>
                  <a:schemeClr val="dk1"/>
                </a:solidFill>
              </a:rPr>
              <a:t>)</a:t>
            </a:r>
            <a:endParaRPr lang="zh-TW" altLang="en-US" sz="1400" dirty="0">
              <a:solidFill>
                <a:schemeClr val="dk1"/>
              </a:solidFill>
            </a:endParaRPr>
          </a:p>
        </p:txBody>
      </p:sp>
      <p:cxnSp>
        <p:nvCxnSpPr>
          <p:cNvPr id="112" name="肘形接點 111"/>
          <p:cNvCxnSpPr>
            <a:stCxn id="95" idx="2"/>
            <a:endCxn id="109" idx="0"/>
          </p:cNvCxnSpPr>
          <p:nvPr/>
        </p:nvCxnSpPr>
        <p:spPr>
          <a:xfrm rot="16200000" flipH="1">
            <a:off x="3217471" y="7180155"/>
            <a:ext cx="345225" cy="4956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6" name="肘形接點 115"/>
          <p:cNvCxnSpPr>
            <a:stCxn id="95" idx="2"/>
            <a:endCxn id="108" idx="0"/>
          </p:cNvCxnSpPr>
          <p:nvPr/>
        </p:nvCxnSpPr>
        <p:spPr>
          <a:xfrm rot="5400000">
            <a:off x="2748987" y="6716629"/>
            <a:ext cx="345227" cy="932011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9" name="肘形接點 118"/>
          <p:cNvCxnSpPr>
            <a:stCxn id="95" idx="2"/>
            <a:endCxn id="110" idx="0"/>
          </p:cNvCxnSpPr>
          <p:nvPr/>
        </p:nvCxnSpPr>
        <p:spPr>
          <a:xfrm rot="16200000" flipH="1">
            <a:off x="3665176" y="6732449"/>
            <a:ext cx="345227" cy="900369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2" name="肘形接點 121"/>
          <p:cNvCxnSpPr>
            <a:stCxn id="109" idx="2"/>
            <a:endCxn id="111" idx="0"/>
          </p:cNvCxnSpPr>
          <p:nvPr/>
        </p:nvCxnSpPr>
        <p:spPr>
          <a:xfrm rot="5400000">
            <a:off x="3205530" y="8095013"/>
            <a:ext cx="369106" cy="4956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5" name="肘形接點 124"/>
          <p:cNvCxnSpPr>
            <a:stCxn id="108" idx="2"/>
            <a:endCxn id="111" idx="0"/>
          </p:cNvCxnSpPr>
          <p:nvPr/>
        </p:nvCxnSpPr>
        <p:spPr>
          <a:xfrm rot="16200000" flipH="1">
            <a:off x="2737047" y="7631486"/>
            <a:ext cx="369104" cy="932011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9" name="肘形接點 128"/>
          <p:cNvCxnSpPr>
            <a:stCxn id="110" idx="2"/>
            <a:endCxn id="111" idx="0"/>
          </p:cNvCxnSpPr>
          <p:nvPr/>
        </p:nvCxnSpPr>
        <p:spPr>
          <a:xfrm rot="5400000">
            <a:off x="3653238" y="7647308"/>
            <a:ext cx="369104" cy="900369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2" name="矩形 131"/>
          <p:cNvSpPr/>
          <p:nvPr/>
        </p:nvSpPr>
        <p:spPr>
          <a:xfrm>
            <a:off x="2499715" y="9756248"/>
            <a:ext cx="1775558" cy="5796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zh-TW" sz="1400" dirty="0">
                <a:solidFill>
                  <a:schemeClr val="dk1"/>
                </a:solidFill>
              </a:rPr>
              <a:t>併學校課程</a:t>
            </a:r>
            <a:r>
              <a:rPr lang="zh-TW" altLang="zh-TW" sz="1400" dirty="0" smtClean="0">
                <a:solidFill>
                  <a:schemeClr val="dk1"/>
                </a:solidFill>
              </a:rPr>
              <a:t>計畫</a:t>
            </a:r>
            <a:endParaRPr lang="en-US" altLang="zh-TW" sz="1400" dirty="0" smtClean="0">
              <a:solidFill>
                <a:schemeClr val="dk1"/>
              </a:solidFill>
            </a:endParaRPr>
          </a:p>
          <a:p>
            <a:pPr algn="ctr"/>
            <a:r>
              <a:rPr lang="zh-TW" altLang="zh-TW" sz="1400" dirty="0" smtClean="0">
                <a:solidFill>
                  <a:schemeClr val="dk1"/>
                </a:solidFill>
              </a:rPr>
              <a:t>報</a:t>
            </a:r>
            <a:r>
              <a:rPr lang="zh-TW" altLang="zh-TW" sz="1400" dirty="0">
                <a:solidFill>
                  <a:schemeClr val="dk1"/>
                </a:solidFill>
              </a:rPr>
              <a:t>局備查</a:t>
            </a:r>
            <a:r>
              <a:rPr lang="en-US" altLang="zh-TW" sz="1400" dirty="0">
                <a:solidFill>
                  <a:schemeClr val="dk1"/>
                </a:solidFill>
              </a:rPr>
              <a:t>(7</a:t>
            </a:r>
            <a:r>
              <a:rPr lang="zh-TW" altLang="zh-TW" sz="1400" dirty="0">
                <a:solidFill>
                  <a:schemeClr val="dk1"/>
                </a:solidFill>
              </a:rPr>
              <a:t>月</a:t>
            </a:r>
            <a:r>
              <a:rPr lang="en-US" altLang="zh-TW" sz="1400" dirty="0">
                <a:solidFill>
                  <a:schemeClr val="dk1"/>
                </a:solidFill>
              </a:rPr>
              <a:t>)</a:t>
            </a:r>
            <a:endParaRPr lang="zh-TW" altLang="en-US" sz="1400" dirty="0">
              <a:solidFill>
                <a:schemeClr val="dk1"/>
              </a:solidFill>
            </a:endParaRPr>
          </a:p>
        </p:txBody>
      </p:sp>
      <p:sp>
        <p:nvSpPr>
          <p:cNvPr id="133" name="流程圖: 結束點 132"/>
          <p:cNvSpPr/>
          <p:nvPr/>
        </p:nvSpPr>
        <p:spPr>
          <a:xfrm>
            <a:off x="2499715" y="10512443"/>
            <a:ext cx="1781908" cy="426570"/>
          </a:xfrm>
          <a:prstGeom prst="flowChartTermina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zh-TW" sz="1400" dirty="0">
                <a:solidFill>
                  <a:schemeClr val="dk1"/>
                </a:solidFill>
              </a:rPr>
              <a:t>實施教學</a:t>
            </a:r>
            <a:endParaRPr lang="zh-TW" altLang="en-US" sz="1400" dirty="0">
              <a:solidFill>
                <a:schemeClr val="dk1"/>
              </a:solidFill>
            </a:endParaRPr>
          </a:p>
        </p:txBody>
      </p:sp>
      <p:cxnSp>
        <p:nvCxnSpPr>
          <p:cNvPr id="134" name="肘形接點 133"/>
          <p:cNvCxnSpPr>
            <a:stCxn id="111" idx="2"/>
            <a:endCxn id="57" idx="0"/>
          </p:cNvCxnSpPr>
          <p:nvPr/>
        </p:nvCxnSpPr>
        <p:spPr>
          <a:xfrm rot="5400000">
            <a:off x="3291184" y="8770308"/>
            <a:ext cx="192789" cy="55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9" name="肘形接點 148"/>
          <p:cNvCxnSpPr>
            <a:stCxn id="132" idx="2"/>
          </p:cNvCxnSpPr>
          <p:nvPr/>
        </p:nvCxnSpPr>
        <p:spPr>
          <a:xfrm rot="16200000" flipH="1">
            <a:off x="3300816" y="10422589"/>
            <a:ext cx="176531" cy="3175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2" name="肘形接點 151"/>
          <p:cNvCxnSpPr>
            <a:endCxn id="132" idx="1"/>
          </p:cNvCxnSpPr>
          <p:nvPr/>
        </p:nvCxnSpPr>
        <p:spPr>
          <a:xfrm rot="16200000" flipH="1">
            <a:off x="-425859" y="7120505"/>
            <a:ext cx="4372163" cy="1478985"/>
          </a:xfrm>
          <a:prstGeom prst="bentConnector2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3" name="文字方塊 162"/>
          <p:cNvSpPr txBox="1"/>
          <p:nvPr/>
        </p:nvSpPr>
        <p:spPr>
          <a:xfrm>
            <a:off x="3438587" y="6225875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400" dirty="0" smtClean="0">
                <a:solidFill>
                  <a:srgbClr val="FF0000"/>
                </a:solidFill>
              </a:rPr>
              <a:t>是</a:t>
            </a:r>
            <a:endParaRPr lang="zh-TW" altLang="en-US" sz="1400" dirty="0">
              <a:solidFill>
                <a:srgbClr val="FF0000"/>
              </a:solidFill>
            </a:endParaRPr>
          </a:p>
        </p:txBody>
      </p:sp>
      <p:sp>
        <p:nvSpPr>
          <p:cNvPr id="165" name="文字方塊 164"/>
          <p:cNvSpPr txBox="1"/>
          <p:nvPr/>
        </p:nvSpPr>
        <p:spPr>
          <a:xfrm>
            <a:off x="1385532" y="3827008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400" dirty="0">
                <a:solidFill>
                  <a:srgbClr val="FF0000"/>
                </a:solidFill>
              </a:rPr>
              <a:t>否</a:t>
            </a:r>
          </a:p>
        </p:txBody>
      </p:sp>
      <p:cxnSp>
        <p:nvCxnSpPr>
          <p:cNvPr id="61" name="直線單箭頭接點 60"/>
          <p:cNvCxnSpPr>
            <a:stCxn id="42" idx="2"/>
            <a:endCxn id="95" idx="0"/>
          </p:cNvCxnSpPr>
          <p:nvPr/>
        </p:nvCxnSpPr>
        <p:spPr>
          <a:xfrm flipH="1">
            <a:off x="3387605" y="6093777"/>
            <a:ext cx="1921" cy="59242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7" name="矩形 56"/>
          <p:cNvSpPr/>
          <p:nvPr/>
        </p:nvSpPr>
        <p:spPr>
          <a:xfrm>
            <a:off x="2308023" y="8866730"/>
            <a:ext cx="2159054" cy="68719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zh-TW" sz="1400" dirty="0" smtClean="0">
                <a:solidFill>
                  <a:schemeClr val="dk1"/>
                </a:solidFill>
              </a:rPr>
              <a:t>學校</a:t>
            </a:r>
            <a:r>
              <a:rPr lang="zh-TW" altLang="en-US" sz="1400" dirty="0" smtClean="0">
                <a:solidFill>
                  <a:schemeClr val="dk1"/>
                </a:solidFill>
              </a:rPr>
              <a:t>課發會依審核結果調整採計之節數及鐘點費</a:t>
            </a:r>
            <a:endParaRPr lang="zh-TW" altLang="en-US" sz="1400" dirty="0">
              <a:solidFill>
                <a:schemeClr val="dk1"/>
              </a:solidFill>
            </a:endParaRPr>
          </a:p>
        </p:txBody>
      </p:sp>
      <p:cxnSp>
        <p:nvCxnSpPr>
          <p:cNvPr id="59" name="肘形接點 58"/>
          <p:cNvCxnSpPr>
            <a:stCxn id="57" idx="2"/>
            <a:endCxn id="132" idx="0"/>
          </p:cNvCxnSpPr>
          <p:nvPr/>
        </p:nvCxnSpPr>
        <p:spPr>
          <a:xfrm rot="5400000">
            <a:off x="3286360" y="9655058"/>
            <a:ext cx="202324" cy="56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0" name="直線單箭頭接點 69"/>
          <p:cNvCxnSpPr>
            <a:stCxn id="11" idx="2"/>
            <a:endCxn id="28" idx="0"/>
          </p:cNvCxnSpPr>
          <p:nvPr/>
        </p:nvCxnSpPr>
        <p:spPr>
          <a:xfrm flipH="1">
            <a:off x="3387695" y="3306588"/>
            <a:ext cx="4984" cy="33807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3" name="直線單箭頭接點 72"/>
          <p:cNvCxnSpPr>
            <a:stCxn id="28" idx="2"/>
            <a:endCxn id="42" idx="0"/>
          </p:cNvCxnSpPr>
          <p:nvPr/>
        </p:nvCxnSpPr>
        <p:spPr>
          <a:xfrm>
            <a:off x="3387695" y="4678326"/>
            <a:ext cx="1831" cy="57573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4" name="直線接點 73"/>
          <p:cNvCxnSpPr>
            <a:stCxn id="42" idx="1"/>
          </p:cNvCxnSpPr>
          <p:nvPr/>
        </p:nvCxnSpPr>
        <p:spPr>
          <a:xfrm flipH="1" flipV="1">
            <a:off x="1005825" y="5673917"/>
            <a:ext cx="1222300" cy="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7" name="文字方塊 96"/>
          <p:cNvSpPr txBox="1"/>
          <p:nvPr/>
        </p:nvSpPr>
        <p:spPr>
          <a:xfrm>
            <a:off x="1392605" y="5308529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400" dirty="0">
                <a:solidFill>
                  <a:srgbClr val="FF0000"/>
                </a:solidFill>
              </a:rPr>
              <a:t>否</a:t>
            </a:r>
          </a:p>
        </p:txBody>
      </p:sp>
      <p:sp>
        <p:nvSpPr>
          <p:cNvPr id="13" name="文字方塊 12"/>
          <p:cNvSpPr txBox="1"/>
          <p:nvPr/>
        </p:nvSpPr>
        <p:spPr>
          <a:xfrm>
            <a:off x="439483" y="2948894"/>
            <a:ext cx="581247" cy="523220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zh-TW" altLang="en-US" sz="1400" dirty="0" smtClean="0"/>
              <a:t>發還修正</a:t>
            </a:r>
            <a:endParaRPr lang="zh-TW" altLang="en-US" sz="1400" dirty="0"/>
          </a:p>
        </p:txBody>
      </p:sp>
      <p:cxnSp>
        <p:nvCxnSpPr>
          <p:cNvPr id="17" name="直線單箭頭接點 16"/>
          <p:cNvCxnSpPr>
            <a:endCxn id="6" idx="3"/>
          </p:cNvCxnSpPr>
          <p:nvPr/>
        </p:nvCxnSpPr>
        <p:spPr>
          <a:xfrm>
            <a:off x="1205830" y="2103608"/>
            <a:ext cx="318170" cy="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接點 20"/>
          <p:cNvCxnSpPr>
            <a:stCxn id="13" idx="3"/>
          </p:cNvCxnSpPr>
          <p:nvPr/>
        </p:nvCxnSpPr>
        <p:spPr>
          <a:xfrm>
            <a:off x="1020730" y="3210504"/>
            <a:ext cx="185100" cy="0"/>
          </a:xfrm>
          <a:prstGeom prst="line">
            <a:avLst/>
          </a:prstGeom>
          <a:ln w="127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5066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294</TotalTime>
  <Words>143</Words>
  <Application>Microsoft Office PowerPoint</Application>
  <PresentationFormat>寬螢幕</PresentationFormat>
  <Paragraphs>24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8" baseType="lpstr">
      <vt:lpstr>新細明體</vt:lpstr>
      <vt:lpstr>標楷體</vt:lpstr>
      <vt:lpstr>Arial</vt:lpstr>
      <vt:lpstr>Calibri</vt:lpstr>
      <vt:lpstr>Calibri Light</vt:lpstr>
      <vt:lpstr>Times New Roman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Chuck Liu</dc:creator>
  <cp:lastModifiedBy>Meilin Lin</cp:lastModifiedBy>
  <cp:revision>20</cp:revision>
  <cp:lastPrinted>2018-07-26T03:42:59Z</cp:lastPrinted>
  <dcterms:created xsi:type="dcterms:W3CDTF">2018-07-26T02:03:05Z</dcterms:created>
  <dcterms:modified xsi:type="dcterms:W3CDTF">2018-09-09T07:14:13Z</dcterms:modified>
</cp:coreProperties>
</file>